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0" y="-4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1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1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5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3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FEC78-FCA4-C842-88DC-BFBE72AB61BE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3208-D558-FC4E-9E32-F1BE8B3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34604"/>
            <a:ext cx="74295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MindMeld</a:t>
            </a:r>
            <a:r>
              <a:rPr lang="en-US" dirty="0" smtClean="0"/>
              <a:t> </a:t>
            </a:r>
            <a:r>
              <a:rPr lang="en-US" sz="4000" dirty="0" smtClean="0"/>
              <a:t>(+ What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rgbClr val="3366FF"/>
                </a:solidFill>
              </a:rPr>
              <a:t>Make </a:t>
            </a:r>
            <a:r>
              <a:rPr lang="en-US" sz="2200" dirty="0">
                <a:solidFill>
                  <a:srgbClr val="3366FF"/>
                </a:solidFill>
              </a:rPr>
              <a:t>all the observations, patterns, and action ideas visual for everyone to see</a:t>
            </a:r>
            <a:br>
              <a:rPr lang="en-US" sz="2200" dirty="0">
                <a:solidFill>
                  <a:srgbClr val="3366FF"/>
                </a:solidFill>
              </a:rPr>
            </a:br>
            <a:endParaRPr lang="en-US" sz="22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899"/>
            <a:ext cx="8229600" cy="32258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1) Pick an important </a:t>
            </a:r>
            <a:r>
              <a:rPr lang="en-US" dirty="0"/>
              <a:t>topic or </a:t>
            </a:r>
            <a:r>
              <a:rPr lang="en-US" dirty="0" smtClean="0"/>
              <a:t>challenge that </a:t>
            </a:r>
            <a:r>
              <a:rPr lang="en-US" dirty="0"/>
              <a:t>is </a:t>
            </a:r>
            <a:r>
              <a:rPr lang="en-US" dirty="0" smtClean="0"/>
              <a:t>stuck &amp; important to group members </a:t>
            </a: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2) By yourself, </a:t>
            </a:r>
            <a:r>
              <a:rPr lang="en-US" b="1" i="1" dirty="0" err="1" smtClean="0">
                <a:solidFill>
                  <a:srgbClr val="3366FF"/>
                </a:solidFill>
              </a:rPr>
              <a:t>mindmap</a:t>
            </a:r>
            <a:r>
              <a:rPr lang="en-US" b="1" i="1" dirty="0" smtClean="0">
                <a:solidFill>
                  <a:srgbClr val="3366FF"/>
                </a:solidFill>
              </a:rPr>
              <a:t> *</a:t>
            </a:r>
            <a:r>
              <a:rPr lang="en-US" dirty="0" smtClean="0"/>
              <a:t> your </a:t>
            </a:r>
            <a:r>
              <a:rPr lang="en-US" dirty="0"/>
              <a:t>topic </a:t>
            </a:r>
            <a:r>
              <a:rPr lang="en-US" dirty="0" smtClean="0"/>
              <a:t>or challenge using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3366FF"/>
                </a:solidFill>
              </a:rPr>
              <a:t>What</a:t>
            </a:r>
            <a:r>
              <a:rPr lang="en-US" baseline="30000" dirty="0" smtClean="0">
                <a:solidFill>
                  <a:srgbClr val="3366FF"/>
                </a:solidFill>
              </a:rPr>
              <a:t>3</a:t>
            </a:r>
            <a:r>
              <a:rPr lang="en-US" dirty="0" smtClean="0"/>
              <a:t>  [5 min]  </a:t>
            </a:r>
            <a:endParaRPr lang="en-US" dirty="0"/>
          </a:p>
          <a:p>
            <a:pPr lvl="2"/>
            <a:endParaRPr lang="en-US" sz="1400" b="1" dirty="0" smtClean="0"/>
          </a:p>
          <a:p>
            <a:pPr lvl="1"/>
            <a:r>
              <a:rPr lang="en-US" sz="3300" b="1" dirty="0" smtClean="0"/>
              <a:t>What</a:t>
            </a:r>
            <a:r>
              <a:rPr lang="en-US" sz="3300" b="1" dirty="0"/>
              <a:t>?</a:t>
            </a:r>
            <a:r>
              <a:rPr lang="en-US" sz="3300" dirty="0"/>
              <a:t> </a:t>
            </a:r>
            <a:r>
              <a:rPr lang="en-US" sz="3000" dirty="0"/>
              <a:t>What do you notice? What facts stand out about this challenge?</a:t>
            </a:r>
          </a:p>
          <a:p>
            <a:pPr lvl="1"/>
            <a:r>
              <a:rPr lang="en-US" sz="3300" b="1" dirty="0"/>
              <a:t>So What?</a:t>
            </a:r>
            <a:r>
              <a:rPr lang="en-US" sz="3300" dirty="0"/>
              <a:t> </a:t>
            </a:r>
            <a:r>
              <a:rPr lang="en-US" sz="3000" dirty="0"/>
              <a:t>Why does it matter? Is there an important pattern or implication?</a:t>
            </a:r>
          </a:p>
          <a:p>
            <a:pPr lvl="1"/>
            <a:r>
              <a:rPr lang="en-US" sz="3300" b="1" dirty="0"/>
              <a:t>Now What?</a:t>
            </a:r>
            <a:r>
              <a:rPr lang="en-US" sz="3300" dirty="0"/>
              <a:t>  </a:t>
            </a:r>
            <a:r>
              <a:rPr lang="en-US" sz="3000" dirty="0"/>
              <a:t>What are your first steps or actions to address the challenge</a:t>
            </a:r>
            <a:r>
              <a:rPr lang="en-US" sz="3000" dirty="0" smtClean="0"/>
              <a:t>?</a:t>
            </a:r>
            <a:endParaRPr lang="en-US" sz="3000" dirty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smtClean="0"/>
              <a:t>In a pair, create </a:t>
            </a:r>
            <a:r>
              <a:rPr lang="en-US" dirty="0"/>
              <a:t>a new joint </a:t>
            </a:r>
            <a:r>
              <a:rPr lang="en-US" dirty="0"/>
              <a:t>M</a:t>
            </a:r>
            <a:r>
              <a:rPr lang="en-US" dirty="0" smtClean="0"/>
              <a:t>ind-Melded </a:t>
            </a:r>
            <a:r>
              <a:rPr lang="en-US" dirty="0"/>
              <a:t>map, </a:t>
            </a:r>
            <a:r>
              <a:rPr lang="en-US" dirty="0" smtClean="0"/>
              <a:t>repeating </a:t>
            </a:r>
            <a:r>
              <a:rPr lang="en-US" dirty="0"/>
              <a:t>What</a:t>
            </a:r>
            <a:r>
              <a:rPr lang="en-US" baseline="30000" dirty="0"/>
              <a:t>3 </a:t>
            </a:r>
            <a:r>
              <a:rPr lang="en-US" dirty="0" smtClean="0"/>
              <a:t>[10 min] </a:t>
            </a: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smtClean="0"/>
              <a:t>In a foursome, create </a:t>
            </a:r>
            <a:r>
              <a:rPr lang="en-US" dirty="0"/>
              <a:t>a new "final" </a:t>
            </a:r>
            <a:r>
              <a:rPr lang="en-US" dirty="0" err="1"/>
              <a:t>MindMeld</a:t>
            </a:r>
            <a:r>
              <a:rPr lang="en-US" dirty="0"/>
              <a:t>, </a:t>
            </a:r>
            <a:r>
              <a:rPr lang="en-US" dirty="0" smtClean="0"/>
              <a:t>repeating </a:t>
            </a:r>
            <a:r>
              <a:rPr lang="en-US" dirty="0"/>
              <a:t>What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/>
              <a:t>[</a:t>
            </a:r>
            <a:r>
              <a:rPr lang="en-US" dirty="0" smtClean="0"/>
              <a:t>10 min]</a:t>
            </a: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/>
              <a:t>G</a:t>
            </a:r>
            <a:r>
              <a:rPr lang="en-US" dirty="0" smtClean="0"/>
              <a:t>allery walk of all the maps </a:t>
            </a:r>
            <a:r>
              <a:rPr lang="en-US" dirty="0"/>
              <a:t>(5 minutes)</a:t>
            </a:r>
          </a:p>
          <a:p>
            <a:pPr marL="0" indent="0" algn="r">
              <a:buNone/>
            </a:pPr>
            <a:r>
              <a:rPr lang="en-US" sz="2500" dirty="0" smtClean="0"/>
              <a:t>* See a </a:t>
            </a:r>
            <a:r>
              <a:rPr lang="en-US" sz="2500" dirty="0" err="1" smtClean="0"/>
              <a:t>mindmap</a:t>
            </a:r>
            <a:r>
              <a:rPr lang="en-US" sz="2500" dirty="0" smtClean="0"/>
              <a:t> example on the next page</a:t>
            </a:r>
            <a:endParaRPr lang="en-US" sz="25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4"/>
            <a:ext cx="800100" cy="83121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106762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2" name="Straight Connector 201"/>
          <p:cNvCxnSpPr>
            <a:stCxn id="15" idx="0"/>
            <a:endCxn id="17" idx="5"/>
          </p:cNvCxnSpPr>
          <p:nvPr/>
        </p:nvCxnSpPr>
        <p:spPr>
          <a:xfrm flipV="1">
            <a:off x="8151733" y="621893"/>
            <a:ext cx="570672" cy="1366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676444" y="4219707"/>
            <a:ext cx="3853119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MindMeld</a:t>
            </a:r>
            <a:r>
              <a:rPr lang="en-US" sz="1200" dirty="0" smtClean="0"/>
              <a:t>  Legend</a:t>
            </a:r>
          </a:p>
          <a:p>
            <a:endParaRPr lang="en-US" dirty="0" smtClean="0"/>
          </a:p>
          <a:p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3517900" y="2340770"/>
            <a:ext cx="2222074" cy="79613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rgbClr val="00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MindMeld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1600" b="1" dirty="0" smtClean="0"/>
              <a:t>Snapback </a:t>
            </a:r>
            <a:r>
              <a:rPr lang="en-US" sz="1200" b="1" dirty="0" smtClean="0"/>
              <a:t>to over- &amp; under-control</a:t>
            </a:r>
            <a:endParaRPr lang="en-US" sz="1600" b="1" dirty="0"/>
          </a:p>
        </p:txBody>
      </p:sp>
      <p:sp>
        <p:nvSpPr>
          <p:cNvPr id="5" name="Diamond 4"/>
          <p:cNvSpPr/>
          <p:nvPr/>
        </p:nvSpPr>
        <p:spPr>
          <a:xfrm>
            <a:off x="3622082" y="1130815"/>
            <a:ext cx="2142150" cy="790575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Unilateral decision-making</a:t>
            </a:r>
            <a:endParaRPr lang="en-US" sz="1400" b="1" dirty="0"/>
          </a:p>
        </p:txBody>
      </p:sp>
      <p:sp>
        <p:nvSpPr>
          <p:cNvPr id="7" name="Diamond 6"/>
          <p:cNvSpPr/>
          <p:nvPr/>
        </p:nvSpPr>
        <p:spPr>
          <a:xfrm>
            <a:off x="5834065" y="2434568"/>
            <a:ext cx="2513807" cy="904875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Over-helping, </a:t>
            </a:r>
            <a:r>
              <a:rPr lang="en-US" sz="1400" b="1" i="1" dirty="0" smtClean="0"/>
              <a:t>I know better</a:t>
            </a:r>
            <a:endParaRPr lang="en-US" sz="1400" b="1" i="1" dirty="0"/>
          </a:p>
        </p:txBody>
      </p:sp>
      <p:sp>
        <p:nvSpPr>
          <p:cNvPr id="8" name="Diamond 7"/>
          <p:cNvSpPr/>
          <p:nvPr/>
        </p:nvSpPr>
        <p:spPr>
          <a:xfrm>
            <a:off x="3754578" y="3339443"/>
            <a:ext cx="2513408" cy="714375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Intolerance of structure</a:t>
            </a:r>
            <a:endParaRPr lang="en-US" sz="1400" b="1" dirty="0"/>
          </a:p>
        </p:txBody>
      </p:sp>
      <p:sp>
        <p:nvSpPr>
          <p:cNvPr id="9" name="Diamond 8"/>
          <p:cNvSpPr/>
          <p:nvPr/>
        </p:nvSpPr>
        <p:spPr>
          <a:xfrm>
            <a:off x="1168884" y="2033589"/>
            <a:ext cx="2251404" cy="824707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Frustration,</a:t>
            </a:r>
          </a:p>
          <a:p>
            <a:pPr algn="ctr"/>
            <a:r>
              <a:rPr lang="en-US" sz="1400" b="1" dirty="0" smtClean="0"/>
              <a:t>discomfort despair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355178" y="1636318"/>
            <a:ext cx="1153320" cy="6044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Sacrificing humanity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238045" y="874193"/>
            <a:ext cx="1132581" cy="51196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Betrayal</a:t>
            </a:r>
            <a:r>
              <a:rPr lang="en-US" sz="1600" dirty="0"/>
              <a:t> </a:t>
            </a:r>
            <a:r>
              <a:rPr lang="en-US" sz="1600" dirty="0" smtClean="0"/>
              <a:t>+ trauma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2179998" y="3505201"/>
            <a:ext cx="1190626" cy="54189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Waste of resources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4282402" y="4508501"/>
            <a:ext cx="728880" cy="3733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 What?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6841544" y="3574436"/>
            <a:ext cx="1562100" cy="5403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Path of least resistance (drift)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7413942" y="1987950"/>
            <a:ext cx="1475582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 ownership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5440577" y="594793"/>
            <a:ext cx="1400969" cy="5905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</a:t>
            </a:r>
            <a:r>
              <a:rPr lang="en-US" sz="1600" dirty="0" smtClean="0"/>
              <a:t>ncomplete picture</a:t>
            </a:r>
            <a:endParaRPr lang="en-US" sz="1600" dirty="0"/>
          </a:p>
        </p:txBody>
      </p:sp>
      <p:sp>
        <p:nvSpPr>
          <p:cNvPr id="17" name="Oval Callout 16"/>
          <p:cNvSpPr/>
          <p:nvPr/>
        </p:nvSpPr>
        <p:spPr>
          <a:xfrm>
            <a:off x="7090967" y="180019"/>
            <a:ext cx="1911348" cy="517688"/>
          </a:xfrm>
          <a:prstGeom prst="wedgeEllipseCallout">
            <a:avLst>
              <a:gd name="adj1" fmla="val 3935"/>
              <a:gd name="adj2" fmla="val 6790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Name it! </a:t>
            </a:r>
            <a:r>
              <a:rPr lang="en-US" sz="1000" i="1" dirty="0" smtClean="0">
                <a:solidFill>
                  <a:srgbClr val="000000"/>
                </a:solidFill>
              </a:rPr>
              <a:t>When Snapback happens</a:t>
            </a:r>
            <a:endParaRPr lang="en-US" sz="1000" i="1" dirty="0">
              <a:solidFill>
                <a:srgbClr val="000000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6978650" y="998539"/>
            <a:ext cx="2135982" cy="569120"/>
          </a:xfrm>
          <a:prstGeom prst="wedgeEllipseCallout">
            <a:avLst>
              <a:gd name="adj1" fmla="val -23675"/>
              <a:gd name="adj2" fmla="val 5596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Launch many small experiments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3810003" y="61914"/>
            <a:ext cx="1700211" cy="423863"/>
          </a:xfrm>
          <a:prstGeom prst="wedgeEllipseCallout">
            <a:avLst>
              <a:gd name="adj1" fmla="val 26802"/>
              <a:gd name="adj2" fmla="val 6531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Fail forward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0" y="950122"/>
            <a:ext cx="1977136" cy="436040"/>
          </a:xfrm>
          <a:prstGeom prst="wedgeEllipseCallout">
            <a:avLst>
              <a:gd name="adj1" fmla="val 31496"/>
              <a:gd name="adj2" fmla="val 6193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Adopt a humanity metric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126903" y="2887006"/>
            <a:ext cx="2167685" cy="524670"/>
          </a:xfrm>
          <a:prstGeom prst="wedgeEllipseCallout">
            <a:avLst>
              <a:gd name="adj1" fmla="val 26901"/>
              <a:gd name="adj2" fmla="val 5656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Snapback </a:t>
            </a:r>
          </a:p>
          <a:p>
            <a:pPr algn="ctr"/>
            <a:r>
              <a:rPr lang="en-US" sz="1400" i="1" dirty="0" smtClean="0">
                <a:solidFill>
                  <a:srgbClr val="000000"/>
                </a:solidFill>
              </a:rPr>
              <a:t>from</a:t>
            </a:r>
            <a:r>
              <a:rPr lang="en-US" sz="1400" dirty="0" smtClean="0">
                <a:solidFill>
                  <a:srgbClr val="000000"/>
                </a:solidFill>
              </a:rPr>
              <a:t> Snapback</a:t>
            </a:r>
            <a:endParaRPr lang="en-US" sz="1600" dirty="0"/>
          </a:p>
        </p:txBody>
      </p:sp>
      <p:sp>
        <p:nvSpPr>
          <p:cNvPr id="23" name="Oval Callout 22"/>
          <p:cNvSpPr/>
          <p:nvPr/>
        </p:nvSpPr>
        <p:spPr>
          <a:xfrm>
            <a:off x="6938962" y="4415431"/>
            <a:ext cx="2106480" cy="626664"/>
          </a:xfrm>
          <a:prstGeom prst="wedgeEllipseCallout">
            <a:avLst>
              <a:gd name="adj1" fmla="val -16805"/>
              <a:gd name="adj2" fmla="val -6195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Use empathy, </a:t>
            </a:r>
            <a:r>
              <a:rPr lang="en-US" sz="1000" dirty="0" smtClean="0">
                <a:solidFill>
                  <a:srgbClr val="000000"/>
                </a:solidFill>
              </a:rPr>
              <a:t>notice w/o judgment, make new choice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1234748" y="180021"/>
            <a:ext cx="1764834" cy="485936"/>
          </a:xfrm>
          <a:prstGeom prst="wedgeEllipseCallout">
            <a:avLst>
              <a:gd name="adj1" fmla="val 18410"/>
              <a:gd name="adj2" fmla="val 6029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Practice self-awareness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241010" y="4415432"/>
            <a:ext cx="1987479" cy="634405"/>
          </a:xfrm>
          <a:prstGeom prst="wedgeEllipseCallout">
            <a:avLst>
              <a:gd name="adj1" fmla="val 33823"/>
              <a:gd name="adj2" fmla="val -4999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Shift in small increments </a:t>
            </a:r>
            <a:r>
              <a:rPr lang="en-US" sz="800" dirty="0" smtClean="0">
                <a:solidFill>
                  <a:srgbClr val="000000"/>
                </a:solidFill>
              </a:rPr>
              <a:t>away from over- &amp; under-control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30" name="Straight Connector 29"/>
          <p:cNvCxnSpPr>
            <a:stCxn id="4" idx="6"/>
            <a:endCxn id="7" idx="1"/>
          </p:cNvCxnSpPr>
          <p:nvPr/>
        </p:nvCxnSpPr>
        <p:spPr>
          <a:xfrm>
            <a:off x="5739976" y="2738836"/>
            <a:ext cx="94089" cy="148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0"/>
            <a:endCxn id="5" idx="2"/>
          </p:cNvCxnSpPr>
          <p:nvPr/>
        </p:nvCxnSpPr>
        <p:spPr>
          <a:xfrm flipV="1">
            <a:off x="4628937" y="1921389"/>
            <a:ext cx="64220" cy="419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2"/>
            <a:endCxn id="9" idx="3"/>
          </p:cNvCxnSpPr>
          <p:nvPr/>
        </p:nvCxnSpPr>
        <p:spPr>
          <a:xfrm flipH="1" flipV="1">
            <a:off x="3420288" y="2445943"/>
            <a:ext cx="97612" cy="292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4"/>
            <a:endCxn id="8" idx="0"/>
          </p:cNvCxnSpPr>
          <p:nvPr/>
        </p:nvCxnSpPr>
        <p:spPr>
          <a:xfrm>
            <a:off x="4628939" y="3136901"/>
            <a:ext cx="382345" cy="202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1"/>
            <a:endCxn id="12" idx="3"/>
          </p:cNvCxnSpPr>
          <p:nvPr/>
        </p:nvCxnSpPr>
        <p:spPr>
          <a:xfrm flipH="1">
            <a:off x="3370624" y="3696632"/>
            <a:ext cx="383954" cy="795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1"/>
            <a:endCxn id="25" idx="0"/>
          </p:cNvCxnSpPr>
          <p:nvPr/>
        </p:nvCxnSpPr>
        <p:spPr>
          <a:xfrm flipH="1">
            <a:off x="1234748" y="3776148"/>
            <a:ext cx="945250" cy="6392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7" idx="2"/>
            <a:endCxn id="14" idx="0"/>
          </p:cNvCxnSpPr>
          <p:nvPr/>
        </p:nvCxnSpPr>
        <p:spPr>
          <a:xfrm>
            <a:off x="7090969" y="3339443"/>
            <a:ext cx="531627" cy="234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4" idx="2"/>
            <a:endCxn id="23" idx="0"/>
          </p:cNvCxnSpPr>
          <p:nvPr/>
        </p:nvCxnSpPr>
        <p:spPr>
          <a:xfrm>
            <a:off x="7622594" y="4114800"/>
            <a:ext cx="369608" cy="3006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" idx="0"/>
            <a:endCxn id="16" idx="1"/>
          </p:cNvCxnSpPr>
          <p:nvPr/>
        </p:nvCxnSpPr>
        <p:spPr>
          <a:xfrm flipV="1">
            <a:off x="4693157" y="890068"/>
            <a:ext cx="747418" cy="2407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0"/>
            <a:endCxn id="17" idx="2"/>
          </p:cNvCxnSpPr>
          <p:nvPr/>
        </p:nvCxnSpPr>
        <p:spPr>
          <a:xfrm flipV="1">
            <a:off x="6141062" y="438864"/>
            <a:ext cx="949907" cy="1559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" idx="0"/>
            <a:endCxn id="15" idx="1"/>
          </p:cNvCxnSpPr>
          <p:nvPr/>
        </p:nvCxnSpPr>
        <p:spPr>
          <a:xfrm flipV="1">
            <a:off x="7090969" y="2220122"/>
            <a:ext cx="322975" cy="2144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0"/>
            <a:endCxn id="19" idx="4"/>
          </p:cNvCxnSpPr>
          <p:nvPr/>
        </p:nvCxnSpPr>
        <p:spPr>
          <a:xfrm flipH="1" flipV="1">
            <a:off x="8046641" y="1567660"/>
            <a:ext cx="105092" cy="420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9" idx="1"/>
            <a:endCxn id="10" idx="2"/>
          </p:cNvCxnSpPr>
          <p:nvPr/>
        </p:nvCxnSpPr>
        <p:spPr>
          <a:xfrm flipH="1" flipV="1">
            <a:off x="931838" y="2240758"/>
            <a:ext cx="237046" cy="205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0" idx="0"/>
            <a:endCxn id="21" idx="4"/>
          </p:cNvCxnSpPr>
          <p:nvPr/>
        </p:nvCxnSpPr>
        <p:spPr>
          <a:xfrm flipV="1">
            <a:off x="931838" y="1386162"/>
            <a:ext cx="56730" cy="2501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1" idx="0"/>
            <a:endCxn id="24" idx="8"/>
          </p:cNvCxnSpPr>
          <p:nvPr/>
        </p:nvCxnSpPr>
        <p:spPr>
          <a:xfrm flipH="1" flipV="1">
            <a:off x="2442073" y="716004"/>
            <a:ext cx="362263" cy="1581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" idx="2"/>
            <a:endCxn id="5" idx="1"/>
          </p:cNvCxnSpPr>
          <p:nvPr/>
        </p:nvCxnSpPr>
        <p:spPr>
          <a:xfrm>
            <a:off x="2804334" y="1386161"/>
            <a:ext cx="817748" cy="139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6" idx="0"/>
            <a:endCxn id="20" idx="6"/>
          </p:cNvCxnSpPr>
          <p:nvPr/>
        </p:nvCxnSpPr>
        <p:spPr>
          <a:xfrm flipH="1" flipV="1">
            <a:off x="5510212" y="273846"/>
            <a:ext cx="630848" cy="3209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22" idx="5"/>
          </p:cNvCxnSpPr>
          <p:nvPr/>
        </p:nvCxnSpPr>
        <p:spPr>
          <a:xfrm flipH="1" flipV="1">
            <a:off x="1977136" y="3334840"/>
            <a:ext cx="202862" cy="170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Oval Callout 162"/>
          <p:cNvSpPr/>
          <p:nvPr/>
        </p:nvSpPr>
        <p:spPr>
          <a:xfrm>
            <a:off x="5222144" y="4473371"/>
            <a:ext cx="984863" cy="408519"/>
          </a:xfrm>
          <a:prstGeom prst="wedgeEllipseCallout">
            <a:avLst>
              <a:gd name="adj1" fmla="val 41948"/>
              <a:gd name="adj2" fmla="val 5193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Now What?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64" name="Diamond 163"/>
          <p:cNvSpPr/>
          <p:nvPr/>
        </p:nvSpPr>
        <p:spPr>
          <a:xfrm>
            <a:off x="2940449" y="4473371"/>
            <a:ext cx="1154905" cy="455418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What?</a:t>
            </a:r>
            <a:endParaRPr lang="en-US" sz="1100" b="1" dirty="0"/>
          </a:p>
        </p:txBody>
      </p:sp>
      <p:sp>
        <p:nvSpPr>
          <p:cNvPr id="254" name="Oval Callout 253"/>
          <p:cNvSpPr/>
          <p:nvPr/>
        </p:nvSpPr>
        <p:spPr>
          <a:xfrm>
            <a:off x="241010" y="3576023"/>
            <a:ext cx="1354931" cy="477795"/>
          </a:xfrm>
          <a:prstGeom prst="wedgeEllipseCallout">
            <a:avLst>
              <a:gd name="adj1" fmla="val 12787"/>
              <a:gd name="adj2" fmla="val 6432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Stop Goat Rodeo-</a:t>
            </a:r>
            <a:r>
              <a:rPr lang="en-US" sz="1400" dirty="0" err="1" smtClean="0">
                <a:solidFill>
                  <a:srgbClr val="000000"/>
                </a:solidFill>
              </a:rPr>
              <a:t>ing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257" name="Straight Connector 256"/>
          <p:cNvCxnSpPr>
            <a:stCxn id="12" idx="1"/>
            <a:endCxn id="254" idx="6"/>
          </p:cNvCxnSpPr>
          <p:nvPr/>
        </p:nvCxnSpPr>
        <p:spPr>
          <a:xfrm flipH="1">
            <a:off x="1595941" y="3776148"/>
            <a:ext cx="584059" cy="387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stCxn id="9" idx="0"/>
            <a:endCxn id="11" idx="2"/>
          </p:cNvCxnSpPr>
          <p:nvPr/>
        </p:nvCxnSpPr>
        <p:spPr>
          <a:xfrm flipV="1">
            <a:off x="2294586" y="1386161"/>
            <a:ext cx="509748" cy="6474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3913907" y="1899909"/>
            <a:ext cx="1263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i="1" dirty="0" smtClean="0"/>
              <a:t>What</a:t>
            </a:r>
            <a:r>
              <a:rPr lang="en-US" sz="1200" i="1" dirty="0" smtClean="0"/>
              <a:t> stands out </a:t>
            </a:r>
          </a:p>
          <a:p>
            <a:pPr algn="ctr"/>
            <a:r>
              <a:rPr lang="en-US" sz="1200" i="1" dirty="0" smtClean="0"/>
              <a:t>re: Snapback?</a:t>
            </a:r>
            <a:endParaRPr lang="en-US" sz="1200" i="1" dirty="0"/>
          </a:p>
        </p:txBody>
      </p:sp>
      <p:sp>
        <p:nvSpPr>
          <p:cNvPr id="318" name="TextBox 317"/>
          <p:cNvSpPr txBox="1"/>
          <p:nvPr/>
        </p:nvSpPr>
        <p:spPr>
          <a:xfrm>
            <a:off x="2001487" y="1548610"/>
            <a:ext cx="1418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i="1" dirty="0" smtClean="0"/>
              <a:t>So What </a:t>
            </a:r>
            <a:r>
              <a:rPr lang="en-US" sz="1200" i="1" dirty="0" smtClean="0"/>
              <a:t>difference </a:t>
            </a:r>
          </a:p>
          <a:p>
            <a:r>
              <a:rPr lang="en-US" sz="1200" i="1" dirty="0" smtClean="0"/>
              <a:t>does it make?</a:t>
            </a:r>
            <a:endParaRPr lang="en-US" sz="1200" i="1" dirty="0"/>
          </a:p>
        </p:txBody>
      </p:sp>
      <p:sp>
        <p:nvSpPr>
          <p:cNvPr id="319" name="TextBox 318"/>
          <p:cNvSpPr txBox="1"/>
          <p:nvPr/>
        </p:nvSpPr>
        <p:spPr>
          <a:xfrm>
            <a:off x="297037" y="492275"/>
            <a:ext cx="1164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Now What </a:t>
            </a:r>
            <a:r>
              <a:rPr lang="en-US" sz="1200" i="1" dirty="0" smtClean="0"/>
              <a:t>can </a:t>
            </a:r>
          </a:p>
          <a:p>
            <a:r>
              <a:rPr lang="en-US" sz="1200" i="1" dirty="0"/>
              <a:t>w</a:t>
            </a:r>
            <a:r>
              <a:rPr lang="en-US" sz="1200" i="1" dirty="0" smtClean="0"/>
              <a:t>e do about it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373" name="Diamond 372"/>
          <p:cNvSpPr/>
          <p:nvPr/>
        </p:nvSpPr>
        <p:spPr>
          <a:xfrm>
            <a:off x="3598412" y="1990726"/>
            <a:ext cx="385477" cy="133680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74" name="Rectangle 373"/>
          <p:cNvSpPr/>
          <p:nvPr/>
        </p:nvSpPr>
        <p:spPr>
          <a:xfrm>
            <a:off x="1873696" y="1645260"/>
            <a:ext cx="193293" cy="1100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5" name="Oval Callout 374"/>
          <p:cNvSpPr/>
          <p:nvPr/>
        </p:nvSpPr>
        <p:spPr>
          <a:xfrm>
            <a:off x="164226" y="590727"/>
            <a:ext cx="169917" cy="97030"/>
          </a:xfrm>
          <a:prstGeom prst="wedgeEllipseCallout">
            <a:avLst>
              <a:gd name="adj1" fmla="val 31496"/>
              <a:gd name="adj2" fmla="val 6193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9" name="Oval Callout 388"/>
          <p:cNvSpPr/>
          <p:nvPr/>
        </p:nvSpPr>
        <p:spPr>
          <a:xfrm>
            <a:off x="7880350" y="3039035"/>
            <a:ext cx="1187848" cy="375163"/>
          </a:xfrm>
          <a:prstGeom prst="wedgeEllipseCallout">
            <a:avLst>
              <a:gd name="adj1" fmla="val 8934"/>
              <a:gd name="adj2" fmla="val 5935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Stop PPT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presentations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390" name="Straight Connector 389"/>
          <p:cNvCxnSpPr>
            <a:stCxn id="14" idx="3"/>
            <a:endCxn id="389" idx="5"/>
          </p:cNvCxnSpPr>
          <p:nvPr/>
        </p:nvCxnSpPr>
        <p:spPr>
          <a:xfrm flipV="1">
            <a:off x="8403644" y="3359256"/>
            <a:ext cx="490598" cy="485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46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98887" y="2226469"/>
            <a:ext cx="1788321" cy="69056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err="1" smtClean="0"/>
              <a:t>MindMeld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Topic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Diamond 4"/>
          <p:cNvSpPr/>
          <p:nvPr/>
        </p:nvSpPr>
        <p:spPr>
          <a:xfrm>
            <a:off x="3629027" y="1302544"/>
            <a:ext cx="1636711" cy="714375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What?</a:t>
            </a:r>
            <a:endParaRPr lang="en-US" sz="1600" b="1" dirty="0"/>
          </a:p>
        </p:txBody>
      </p:sp>
      <p:sp>
        <p:nvSpPr>
          <p:cNvPr id="7" name="Diamond 6"/>
          <p:cNvSpPr/>
          <p:nvPr/>
        </p:nvSpPr>
        <p:spPr>
          <a:xfrm>
            <a:off x="5515373" y="2507456"/>
            <a:ext cx="1478755" cy="714375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What?</a:t>
            </a:r>
            <a:endParaRPr lang="en-US" sz="1600" b="1" dirty="0"/>
          </a:p>
        </p:txBody>
      </p:sp>
      <p:sp>
        <p:nvSpPr>
          <p:cNvPr id="8" name="Diamond 7"/>
          <p:cNvSpPr/>
          <p:nvPr/>
        </p:nvSpPr>
        <p:spPr>
          <a:xfrm>
            <a:off x="3486152" y="3055144"/>
            <a:ext cx="1514475" cy="714375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What?</a:t>
            </a:r>
            <a:endParaRPr lang="en-US" sz="1600" b="1" dirty="0"/>
          </a:p>
        </p:txBody>
      </p:sp>
      <p:sp>
        <p:nvSpPr>
          <p:cNvPr id="9" name="Diamond 8"/>
          <p:cNvSpPr/>
          <p:nvPr/>
        </p:nvSpPr>
        <p:spPr>
          <a:xfrm>
            <a:off x="1905001" y="2202656"/>
            <a:ext cx="1581150" cy="714375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What?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1588294" y="1690688"/>
            <a:ext cx="887413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22588" y="983457"/>
            <a:ext cx="887413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95526" y="3644503"/>
            <a:ext cx="887413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05338" y="3786188"/>
            <a:ext cx="887413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70700" y="3412332"/>
            <a:ext cx="887413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42919" y="2043113"/>
            <a:ext cx="887413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143501" y="1007269"/>
            <a:ext cx="887413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6254750" y="273845"/>
            <a:ext cx="1503362" cy="521494"/>
          </a:xfrm>
          <a:prstGeom prst="wedgeEllipseCallout">
            <a:avLst>
              <a:gd name="adj1" fmla="val -45120"/>
              <a:gd name="adj2" fmla="val 11025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18" name="Oval Callout 17"/>
          <p:cNvSpPr/>
          <p:nvPr/>
        </p:nvSpPr>
        <p:spPr>
          <a:xfrm>
            <a:off x="7346950" y="2559845"/>
            <a:ext cx="1503362" cy="571500"/>
          </a:xfrm>
          <a:prstGeom prst="wedgeEllipseCallout">
            <a:avLst>
              <a:gd name="adj1" fmla="val -24001"/>
              <a:gd name="adj2" fmla="val 87781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19" name="Oval Callout 18"/>
          <p:cNvSpPr/>
          <p:nvPr/>
        </p:nvSpPr>
        <p:spPr>
          <a:xfrm>
            <a:off x="7432675" y="1121569"/>
            <a:ext cx="1503362" cy="538163"/>
          </a:xfrm>
          <a:prstGeom prst="wedgeEllipseCallout">
            <a:avLst>
              <a:gd name="adj1" fmla="val -24001"/>
              <a:gd name="adj2" fmla="val 87781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20" name="Oval Callout 19"/>
          <p:cNvSpPr/>
          <p:nvPr/>
        </p:nvSpPr>
        <p:spPr>
          <a:xfrm>
            <a:off x="4006850" y="139700"/>
            <a:ext cx="1503362" cy="558007"/>
          </a:xfrm>
          <a:prstGeom prst="wedgeEllipseCallout">
            <a:avLst>
              <a:gd name="adj1" fmla="val 30910"/>
              <a:gd name="adj2" fmla="val 87781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21" name="Oval Callout 20"/>
          <p:cNvSpPr/>
          <p:nvPr/>
        </p:nvSpPr>
        <p:spPr>
          <a:xfrm>
            <a:off x="84931" y="1007269"/>
            <a:ext cx="1503362" cy="538163"/>
          </a:xfrm>
          <a:prstGeom prst="wedgeEllipseCallout">
            <a:avLst>
              <a:gd name="adj1" fmla="val 42525"/>
              <a:gd name="adj2" fmla="val 7092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22" name="Oval Callout 21"/>
          <p:cNvSpPr/>
          <p:nvPr/>
        </p:nvSpPr>
        <p:spPr>
          <a:xfrm>
            <a:off x="524669" y="2917032"/>
            <a:ext cx="1503362" cy="516732"/>
          </a:xfrm>
          <a:prstGeom prst="wedgeEllipseCallout">
            <a:avLst>
              <a:gd name="adj1" fmla="val 48861"/>
              <a:gd name="adj2" fmla="val 115871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23" name="Oval Callout 22"/>
          <p:cNvSpPr/>
          <p:nvPr/>
        </p:nvSpPr>
        <p:spPr>
          <a:xfrm>
            <a:off x="6254750" y="4400550"/>
            <a:ext cx="1503362" cy="516732"/>
          </a:xfrm>
          <a:prstGeom prst="wedgeEllipseCallout">
            <a:avLst>
              <a:gd name="adj1" fmla="val -29280"/>
              <a:gd name="adj2" fmla="val -13412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24" name="Oval Callout 23"/>
          <p:cNvSpPr/>
          <p:nvPr/>
        </p:nvSpPr>
        <p:spPr>
          <a:xfrm>
            <a:off x="1496220" y="273845"/>
            <a:ext cx="1503362" cy="528637"/>
          </a:xfrm>
          <a:prstGeom prst="wedgeEllipseCallout">
            <a:avLst>
              <a:gd name="adj1" fmla="val 26686"/>
              <a:gd name="adj2" fmla="val 1046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25" name="Oval Callout 24"/>
          <p:cNvSpPr/>
          <p:nvPr/>
        </p:nvSpPr>
        <p:spPr>
          <a:xfrm>
            <a:off x="2295525" y="4493419"/>
            <a:ext cx="1503362" cy="548481"/>
          </a:xfrm>
          <a:prstGeom prst="wedgeEllipseCallout">
            <a:avLst>
              <a:gd name="adj1" fmla="val 76316"/>
              <a:gd name="adj2" fmla="val -9199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cxnSp>
        <p:nvCxnSpPr>
          <p:cNvPr id="30" name="Straight Connector 29"/>
          <p:cNvCxnSpPr>
            <a:endCxn id="7" idx="1"/>
          </p:cNvCxnSpPr>
          <p:nvPr/>
        </p:nvCxnSpPr>
        <p:spPr>
          <a:xfrm flipH="1">
            <a:off x="5515373" y="2559845"/>
            <a:ext cx="71835" cy="3047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0"/>
            <a:endCxn id="5" idx="2"/>
          </p:cNvCxnSpPr>
          <p:nvPr/>
        </p:nvCxnSpPr>
        <p:spPr>
          <a:xfrm flipH="1" flipV="1">
            <a:off x="4447383" y="2016919"/>
            <a:ext cx="245665" cy="2095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9" idx="3"/>
          </p:cNvCxnSpPr>
          <p:nvPr/>
        </p:nvCxnSpPr>
        <p:spPr>
          <a:xfrm flipH="1">
            <a:off x="3486151" y="2507456"/>
            <a:ext cx="312736" cy="52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4"/>
            <a:endCxn id="8" idx="0"/>
          </p:cNvCxnSpPr>
          <p:nvPr/>
        </p:nvCxnSpPr>
        <p:spPr>
          <a:xfrm flipH="1">
            <a:off x="4243390" y="2917032"/>
            <a:ext cx="449658" cy="13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1"/>
          </p:cNvCxnSpPr>
          <p:nvPr/>
        </p:nvCxnSpPr>
        <p:spPr>
          <a:xfrm flipH="1">
            <a:off x="3182939" y="3412331"/>
            <a:ext cx="303213" cy="2321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2"/>
            <a:endCxn id="25" idx="0"/>
          </p:cNvCxnSpPr>
          <p:nvPr/>
        </p:nvCxnSpPr>
        <p:spPr>
          <a:xfrm>
            <a:off x="2739233" y="4108847"/>
            <a:ext cx="307973" cy="3845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7" idx="2"/>
          </p:cNvCxnSpPr>
          <p:nvPr/>
        </p:nvCxnSpPr>
        <p:spPr>
          <a:xfrm>
            <a:off x="6254750" y="3221831"/>
            <a:ext cx="615949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4" idx="2"/>
            <a:endCxn id="23" idx="0"/>
          </p:cNvCxnSpPr>
          <p:nvPr/>
        </p:nvCxnSpPr>
        <p:spPr>
          <a:xfrm flipH="1">
            <a:off x="7006431" y="3876676"/>
            <a:ext cx="307976" cy="523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0"/>
            <a:endCxn id="18" idx="3"/>
          </p:cNvCxnSpPr>
          <p:nvPr/>
        </p:nvCxnSpPr>
        <p:spPr>
          <a:xfrm flipV="1">
            <a:off x="7314407" y="3047651"/>
            <a:ext cx="252705" cy="3646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" idx="0"/>
          </p:cNvCxnSpPr>
          <p:nvPr/>
        </p:nvCxnSpPr>
        <p:spPr>
          <a:xfrm flipV="1">
            <a:off x="4447382" y="1007269"/>
            <a:ext cx="696118" cy="295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17" idx="2"/>
          </p:cNvCxnSpPr>
          <p:nvPr/>
        </p:nvCxnSpPr>
        <p:spPr>
          <a:xfrm flipV="1">
            <a:off x="6030914" y="534592"/>
            <a:ext cx="223836" cy="4488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" idx="0"/>
            <a:endCxn id="15" idx="1"/>
          </p:cNvCxnSpPr>
          <p:nvPr/>
        </p:nvCxnSpPr>
        <p:spPr>
          <a:xfrm flipV="1">
            <a:off x="6254750" y="2275285"/>
            <a:ext cx="588168" cy="2321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0"/>
            <a:endCxn id="19" idx="2"/>
          </p:cNvCxnSpPr>
          <p:nvPr/>
        </p:nvCxnSpPr>
        <p:spPr>
          <a:xfrm flipV="1">
            <a:off x="7286626" y="1390651"/>
            <a:ext cx="146049" cy="65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9" idx="0"/>
            <a:endCxn id="10" idx="3"/>
          </p:cNvCxnSpPr>
          <p:nvPr/>
        </p:nvCxnSpPr>
        <p:spPr>
          <a:xfrm flipH="1" flipV="1">
            <a:off x="2475706" y="1922860"/>
            <a:ext cx="219870" cy="2797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0" idx="1"/>
            <a:endCxn id="21" idx="4"/>
          </p:cNvCxnSpPr>
          <p:nvPr/>
        </p:nvCxnSpPr>
        <p:spPr>
          <a:xfrm flipH="1" flipV="1">
            <a:off x="836612" y="1545432"/>
            <a:ext cx="751682" cy="377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24" idx="6"/>
          </p:cNvCxnSpPr>
          <p:nvPr/>
        </p:nvCxnSpPr>
        <p:spPr>
          <a:xfrm flipH="1" flipV="1">
            <a:off x="2999582" y="538164"/>
            <a:ext cx="486570" cy="445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5" idx="1"/>
          </p:cNvCxnSpPr>
          <p:nvPr/>
        </p:nvCxnSpPr>
        <p:spPr>
          <a:xfrm>
            <a:off x="3486152" y="1447800"/>
            <a:ext cx="142875" cy="2119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8" idx="3"/>
            <a:endCxn id="13" idx="0"/>
          </p:cNvCxnSpPr>
          <p:nvPr/>
        </p:nvCxnSpPr>
        <p:spPr>
          <a:xfrm>
            <a:off x="5000626" y="3412332"/>
            <a:ext cx="48418" cy="3738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6" idx="0"/>
            <a:endCxn id="20" idx="6"/>
          </p:cNvCxnSpPr>
          <p:nvPr/>
        </p:nvCxnSpPr>
        <p:spPr>
          <a:xfrm flipH="1" flipV="1">
            <a:off x="5510212" y="418704"/>
            <a:ext cx="76996" cy="5885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2" idx="0"/>
            <a:endCxn id="22" idx="6"/>
          </p:cNvCxnSpPr>
          <p:nvPr/>
        </p:nvCxnSpPr>
        <p:spPr>
          <a:xfrm flipH="1" flipV="1">
            <a:off x="2028031" y="3175398"/>
            <a:ext cx="711202" cy="4691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30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338</Words>
  <Application>Microsoft Macintosh PowerPoint</Application>
  <PresentationFormat>On-screen Show (16:9)</PresentationFormat>
  <Paragraphs>70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MindMeld (+ What3)  Make all the observations, patterns, and action ideas visual for everyone to see </vt:lpstr>
      <vt:lpstr>PowerPoint Presentation</vt:lpstr>
      <vt:lpstr>PowerPoint Presentation</vt:lpstr>
    </vt:vector>
  </TitlesOfParts>
  <Company>Social Invention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McCandless</dc:creator>
  <cp:lastModifiedBy>Keith McCandless</cp:lastModifiedBy>
  <cp:revision>24</cp:revision>
  <cp:lastPrinted>2015-10-17T21:10:56Z</cp:lastPrinted>
  <dcterms:created xsi:type="dcterms:W3CDTF">2015-08-09T01:16:21Z</dcterms:created>
  <dcterms:modified xsi:type="dcterms:W3CDTF">2016-02-05T19:59:38Z</dcterms:modified>
</cp:coreProperties>
</file>