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7" r:id="rId3"/>
    <p:sldId id="258" r:id="rId4"/>
    <p:sldId id="259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0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4543-9601-ED4C-AF53-6EA8C339D1F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01C90-4CBC-3441-8977-1FACE2C90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8F07-45E8-0441-B515-04F8BE4AF630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A1820-C43B-5D43-B708-7D11B9529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8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sticking with “goal” rather than a “decision.”  Mostly because </a:t>
            </a:r>
            <a:r>
              <a:rPr lang="en-US" baseline="0" dirty="0" err="1" smtClean="0"/>
              <a:t>move,ment</a:t>
            </a:r>
            <a:r>
              <a:rPr lang="en-US" baseline="0" dirty="0" smtClean="0"/>
              <a:t> toward a goal might involve multiple decisions and tradeoffs among competing commitments.  Scottish and stubborn I am!</a:t>
            </a:r>
          </a:p>
          <a:p>
            <a:endParaRPr lang="en-US" dirty="0" smtClean="0"/>
          </a:p>
          <a:p>
            <a:r>
              <a:rPr lang="en-US" dirty="0" smtClean="0"/>
              <a:t>Need to add a step for</a:t>
            </a:r>
            <a:r>
              <a:rPr lang="en-US" baseline="0" dirty="0" smtClean="0"/>
              <a:t> safety:  This activity will likely reveal personal vulnerability.  Choose to receive a Pixie consultation with the knowledge that you will be lovingly and playfully provoked.  I is absolutely OK to pass.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A1820-C43B-5D43-B708-7D11B9529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4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A1820-C43B-5D43-B708-7D11B95294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4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2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2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1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3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8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0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7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2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3F79-512F-BD4B-A509-69BE80D40393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EA23-65C5-E143-A3EB-A8A0FC94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0972"/>
            <a:ext cx="8229600" cy="3201862"/>
          </a:xfrm>
          <a:ln>
            <a:solidFill>
              <a:srgbClr val="4F81BD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900" dirty="0" smtClean="0"/>
              <a:t>Form a group of four (1 listener, 1 interviewer, 2 pixies)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900" dirty="0" smtClean="0"/>
              <a:t>Listener selects </a:t>
            </a:r>
            <a:r>
              <a:rPr lang="en-US" sz="2900" dirty="0" smtClean="0"/>
              <a:t>a worthy-yet-elusive goal  [2 </a:t>
            </a:r>
            <a:r>
              <a:rPr lang="en-US" sz="2900" dirty="0" err="1" smtClean="0"/>
              <a:t>mins</a:t>
            </a:r>
            <a:r>
              <a:rPr lang="en-US" sz="2900" dirty="0" smtClean="0"/>
              <a:t>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900" dirty="0" smtClean="0"/>
              <a:t>Listener </a:t>
            </a:r>
            <a:r>
              <a:rPr lang="en-US" sz="2900" dirty="0" smtClean="0"/>
              <a:t>shares goal &amp; </a:t>
            </a:r>
            <a:r>
              <a:rPr lang="en-US" sz="2900" dirty="0" smtClean="0"/>
              <a:t>interviewer</a:t>
            </a:r>
            <a:r>
              <a:rPr lang="en-US" sz="2900" dirty="0" smtClean="0"/>
              <a:t> </a:t>
            </a:r>
            <a:r>
              <a:rPr lang="en-US" sz="2900" dirty="0" smtClean="0"/>
              <a:t>ask questions [4 </a:t>
            </a:r>
            <a:r>
              <a:rPr lang="en-US" sz="2900" dirty="0" err="1" smtClean="0"/>
              <a:t>mins</a:t>
            </a:r>
            <a:r>
              <a:rPr lang="en-US" sz="2900" dirty="0" smtClean="0"/>
              <a:t>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900" dirty="0" smtClean="0"/>
              <a:t>Pixies </a:t>
            </a:r>
            <a:r>
              <a:rPr lang="en-US" sz="2900" dirty="0" smtClean="0"/>
              <a:t>chatter in opposite ears </a:t>
            </a:r>
            <a:r>
              <a:rPr lang="en-US" sz="2900" dirty="0" smtClean="0"/>
              <a:t>[6 </a:t>
            </a:r>
            <a:r>
              <a:rPr lang="en-US" sz="2900" dirty="0" err="1" smtClean="0"/>
              <a:t>mins</a:t>
            </a:r>
            <a:r>
              <a:rPr lang="en-US" sz="2900" dirty="0" smtClean="0"/>
              <a:t>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900" dirty="0" smtClean="0"/>
              <a:t>Debrief </a:t>
            </a:r>
            <a:r>
              <a:rPr lang="en-US" sz="2900" dirty="0" smtClean="0"/>
              <a:t>what happened </a:t>
            </a:r>
            <a:r>
              <a:rPr lang="en-US" sz="2900" dirty="0" smtClean="0"/>
              <a:t>[2 </a:t>
            </a:r>
            <a:r>
              <a:rPr lang="en-US" sz="2900" dirty="0" err="1" smtClean="0"/>
              <a:t>mins</a:t>
            </a:r>
            <a:r>
              <a:rPr lang="en-US" sz="2900" dirty="0" smtClean="0"/>
              <a:t>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900" dirty="0" smtClean="0"/>
              <a:t>Rotate </a:t>
            </a:r>
            <a:r>
              <a:rPr lang="en-US" sz="2900" dirty="0" smtClean="0"/>
              <a:t>to next Listener and repeat steps 1</a:t>
            </a:r>
            <a:r>
              <a:rPr lang="en-US" sz="2900" dirty="0" smtClean="0"/>
              <a:t>-5</a:t>
            </a:r>
            <a:endParaRPr lang="en-US" sz="29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i="1" dirty="0">
                <a:solidFill>
                  <a:srgbClr val="0000FF"/>
                </a:solidFill>
              </a:rPr>
              <a:t>A</a:t>
            </a:r>
            <a:r>
              <a:rPr lang="en-US" sz="2600" i="1" dirty="0" smtClean="0">
                <a:solidFill>
                  <a:srgbClr val="0000FF"/>
                </a:solidFill>
              </a:rPr>
              <a:t>llow </a:t>
            </a:r>
            <a:r>
              <a:rPr lang="en-US" sz="2600" i="1" dirty="0" smtClean="0">
                <a:solidFill>
                  <a:srgbClr val="0000FF"/>
                </a:solidFill>
              </a:rPr>
              <a:t>15 minutes per person requesting a Pixie </a:t>
            </a:r>
            <a:r>
              <a:rPr lang="en-US" sz="2600" i="1" dirty="0" smtClean="0">
                <a:solidFill>
                  <a:srgbClr val="0000FF"/>
                </a:solidFill>
              </a:rPr>
              <a:t>confab</a:t>
            </a:r>
            <a:endParaRPr lang="en-US" sz="2600" i="1" dirty="0" smtClean="0">
              <a:solidFill>
                <a:srgbClr val="0000FF"/>
              </a:solidFill>
            </a:endParaRPr>
          </a:p>
          <a:p>
            <a:pPr marL="171450" indent="-514350">
              <a:lnSpc>
                <a:spcPct val="120000"/>
              </a:lnSpc>
              <a:buAutoNum type="arabicPeriod"/>
            </a:pPr>
            <a:endParaRPr lang="en-US" sz="2900" dirty="0" smtClean="0"/>
          </a:p>
          <a:p>
            <a:pPr marL="171450" indent="-514350">
              <a:lnSpc>
                <a:spcPct val="120000"/>
              </a:lnSpc>
              <a:buAutoNum type="arabicPeriod"/>
            </a:pPr>
            <a:endParaRPr lang="en-US" sz="2900" dirty="0" smtClean="0"/>
          </a:p>
          <a:p>
            <a:pPr marL="171450" indent="-514350">
              <a:lnSpc>
                <a:spcPct val="120000"/>
              </a:lnSpc>
              <a:buAutoNum type="arabicPeriod"/>
            </a:pPr>
            <a:endParaRPr lang="en-US" sz="2900" dirty="0" smtClean="0"/>
          </a:p>
          <a:p>
            <a:pPr marL="171450" indent="-514350">
              <a:lnSpc>
                <a:spcPct val="120000"/>
              </a:lnSpc>
              <a:buAutoNum type="arabicPeriod"/>
            </a:pPr>
            <a:endParaRPr lang="en-US" sz="2900" dirty="0" smtClean="0"/>
          </a:p>
          <a:p>
            <a:pPr marL="171450" indent="-514350">
              <a:lnSpc>
                <a:spcPct val="120000"/>
              </a:lnSpc>
              <a:buAutoNum type="arabicPeriod"/>
            </a:pPr>
            <a:endParaRPr lang="en-US" sz="2900" dirty="0" smtClean="0"/>
          </a:p>
          <a:p>
            <a:pPr marL="171450" indent="-514350">
              <a:lnSpc>
                <a:spcPct val="120000"/>
              </a:lnSpc>
              <a:buAutoNum type="arabicPeriod"/>
            </a:pPr>
            <a:endParaRPr lang="en-US" sz="29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7595"/>
            <a:ext cx="8229600" cy="68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/>
              <a:t>Steps and Schedule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 smtClean="0"/>
              <a:t>Talking with Pixies</a:t>
            </a:r>
            <a:br>
              <a:rPr lang="en-US" sz="2700" dirty="0" smtClean="0"/>
            </a:br>
            <a:r>
              <a:rPr lang="en-US" sz="1800" b="1" dirty="0" smtClean="0">
                <a:solidFill>
                  <a:srgbClr val="0000FF"/>
                </a:solidFill>
              </a:rPr>
              <a:t>Identify </a:t>
            </a:r>
            <a:r>
              <a:rPr lang="en-US" sz="1800" b="1" dirty="0">
                <a:solidFill>
                  <a:srgbClr val="0000FF"/>
                </a:solidFill>
              </a:rPr>
              <a:t>beliefs </a:t>
            </a:r>
            <a:r>
              <a:rPr lang="en-US" sz="1800" b="1" dirty="0" smtClean="0">
                <a:solidFill>
                  <a:srgbClr val="0000FF"/>
                </a:solidFill>
              </a:rPr>
              <a:t>&amp; assumptions that may </a:t>
            </a:r>
            <a:r>
              <a:rPr lang="en-US" sz="1800" b="1" dirty="0">
                <a:solidFill>
                  <a:srgbClr val="0000FF"/>
                </a:solidFill>
              </a:rPr>
              <a:t>limit your progress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92" y="0"/>
            <a:ext cx="2920308" cy="9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954"/>
            <a:ext cx="8229600" cy="68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Talking with Pixies</a:t>
            </a:r>
            <a:br>
              <a:rPr lang="en-US" sz="4000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Identify </a:t>
            </a:r>
            <a:r>
              <a:rPr lang="en-US" sz="2000" b="1" dirty="0">
                <a:solidFill>
                  <a:srgbClr val="0000FF"/>
                </a:solidFill>
              </a:rPr>
              <a:t>beliefs &amp;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assumptions that </a:t>
            </a:r>
            <a:r>
              <a:rPr lang="en-US" sz="2000" b="1" dirty="0" smtClean="0">
                <a:solidFill>
                  <a:srgbClr val="0000FF"/>
                </a:solidFill>
              </a:rPr>
              <a:t>may limit your progress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140264"/>
            <a:ext cx="2648895" cy="36621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 smtClean="0"/>
              <a:t>Part 1  </a:t>
            </a:r>
          </a:p>
          <a:p>
            <a:pPr marL="0" lvl="0" indent="0">
              <a:buNone/>
            </a:pPr>
            <a:r>
              <a:rPr lang="en-US" sz="1800" dirty="0" smtClean="0"/>
              <a:t>Identify Competing Commitments</a:t>
            </a:r>
          </a:p>
          <a:p>
            <a:pPr lvl="0"/>
            <a:r>
              <a:rPr lang="en-US" sz="1600" dirty="0" smtClean="0"/>
              <a:t>By </a:t>
            </a:r>
            <a:r>
              <a:rPr lang="en-US" sz="1600" dirty="0"/>
              <a:t>yourself, think of a challenging crossroads you face now.  Ask yourself, “What is a </a:t>
            </a:r>
            <a:r>
              <a:rPr lang="en-US" sz="1600" b="1" dirty="0" smtClean="0"/>
              <a:t>vital </a:t>
            </a:r>
            <a:r>
              <a:rPr lang="en-US" sz="1600" b="1" dirty="0"/>
              <a:t>yet elusive goal</a:t>
            </a:r>
            <a:r>
              <a:rPr lang="en-US" sz="1600" dirty="0"/>
              <a:t> I hold dear?” </a:t>
            </a:r>
            <a:r>
              <a:rPr lang="en-US" sz="1600" dirty="0" smtClean="0">
                <a:solidFill>
                  <a:srgbClr val="0000FF"/>
                </a:solidFill>
              </a:rPr>
              <a:t>2 minutes</a:t>
            </a:r>
          </a:p>
          <a:p>
            <a:pPr lvl="0"/>
            <a:r>
              <a:rPr lang="en-US" sz="1600" dirty="0" smtClean="0"/>
              <a:t>Share </a:t>
            </a:r>
            <a:r>
              <a:rPr lang="en-US" sz="1600" dirty="0"/>
              <a:t>your goal </a:t>
            </a:r>
            <a:r>
              <a:rPr lang="en-US" sz="1600" dirty="0" smtClean="0"/>
              <a:t>the Interviewer while </a:t>
            </a:r>
            <a:r>
              <a:rPr lang="en-US" sz="1600" i="1" dirty="0" smtClean="0"/>
              <a:t>Pixies</a:t>
            </a:r>
            <a:r>
              <a:rPr lang="en-US" sz="1600" dirty="0"/>
              <a:t> </a:t>
            </a:r>
            <a:r>
              <a:rPr lang="en-US" sz="1600" dirty="0" smtClean="0"/>
              <a:t>listen in</a:t>
            </a:r>
            <a:r>
              <a:rPr lang="en-US" sz="1600" dirty="0" smtClean="0"/>
              <a:t>. </a:t>
            </a:r>
            <a:r>
              <a:rPr lang="en-US" sz="1600" dirty="0">
                <a:solidFill>
                  <a:srgbClr val="0000FF"/>
                </a:solidFill>
              </a:rPr>
              <a:t>4</a:t>
            </a:r>
            <a:r>
              <a:rPr lang="en-US" sz="1600" dirty="0" smtClean="0">
                <a:solidFill>
                  <a:srgbClr val="0000FF"/>
                </a:solidFill>
              </a:rPr>
              <a:t> minutes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It </a:t>
            </a:r>
            <a:r>
              <a:rPr lang="en-US" sz="1600" b="1" dirty="0" smtClean="0">
                <a:solidFill>
                  <a:srgbClr val="0000FF"/>
                </a:solidFill>
              </a:rPr>
              <a:t>is AOK </a:t>
            </a:r>
            <a:r>
              <a:rPr lang="en-US" sz="1600" b="1" dirty="0">
                <a:solidFill>
                  <a:srgbClr val="0000FF"/>
                </a:solidFill>
              </a:rPr>
              <a:t>to pass.</a:t>
            </a:r>
          </a:p>
          <a:p>
            <a:pPr lvl="0"/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06095" y="1337740"/>
            <a:ext cx="5880875" cy="3562053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 smtClean="0"/>
              <a:t>Interviewer Questions</a:t>
            </a:r>
            <a:endParaRPr lang="en-US" sz="1050" b="1" dirty="0" smtClean="0"/>
          </a:p>
          <a:p>
            <a:pPr marL="0" lvl="0" indent="0">
              <a:buNone/>
            </a:pPr>
            <a:endParaRPr lang="en-US" sz="300" dirty="0" smtClean="0"/>
          </a:p>
          <a:p>
            <a:pPr lvl="0"/>
            <a:r>
              <a:rPr lang="en-US" sz="1400" i="1" dirty="0" smtClean="0"/>
              <a:t>Why </a:t>
            </a:r>
            <a:r>
              <a:rPr lang="en-US" sz="1400" i="1" dirty="0"/>
              <a:t>is the goal important to you?  Why are you bothering? </a:t>
            </a:r>
            <a:r>
              <a:rPr lang="en-US" sz="1400" i="1" dirty="0" smtClean="0"/>
              <a:t> How will others around you benefit?</a:t>
            </a:r>
            <a:endParaRPr lang="en-US" sz="1400" dirty="0" smtClean="0"/>
          </a:p>
          <a:p>
            <a:pPr lvl="0"/>
            <a:r>
              <a:rPr lang="en-US" sz="1400" i="1" dirty="0" smtClean="0"/>
              <a:t>What actions have you taken to </a:t>
            </a:r>
            <a:r>
              <a:rPr lang="en-US" sz="1400" i="1" dirty="0" smtClean="0">
                <a:solidFill>
                  <a:srgbClr val="0000FF"/>
                </a:solidFill>
              </a:rPr>
              <a:t>advance—</a:t>
            </a:r>
            <a:r>
              <a:rPr lang="en-US" sz="1400" i="1" dirty="0" smtClean="0">
                <a:solidFill>
                  <a:srgbClr val="FF0000"/>
                </a:solidFill>
              </a:rPr>
              <a:t>and undermine</a:t>
            </a:r>
            <a:r>
              <a:rPr lang="en-US" sz="1400" i="1" dirty="0" smtClean="0">
                <a:solidFill>
                  <a:srgbClr val="0000FF"/>
                </a:solidFill>
              </a:rPr>
              <a:t>–</a:t>
            </a:r>
            <a:r>
              <a:rPr lang="en-US" sz="1400" i="1" dirty="0" smtClean="0"/>
              <a:t>progress toward the goal? </a:t>
            </a:r>
            <a:r>
              <a:rPr lang="en-US" sz="1400" dirty="0" smtClean="0"/>
              <a:t> Dig for tangible examples and stories not concepts.</a:t>
            </a:r>
          </a:p>
          <a:p>
            <a:pPr lvl="0"/>
            <a:r>
              <a:rPr lang="en-US" sz="1400" dirty="0" smtClean="0"/>
              <a:t>Give more attention to an action or behavior that undermines.  Ask</a:t>
            </a:r>
            <a:r>
              <a:rPr lang="en-US" sz="1400" i="1" dirty="0" smtClean="0"/>
              <a:t>, Why… why… why were you attracted to the actions that undermine? </a:t>
            </a:r>
            <a:endParaRPr lang="en-US" sz="1400" dirty="0" smtClean="0"/>
          </a:p>
          <a:p>
            <a:pPr lvl="0"/>
            <a:r>
              <a:rPr lang="en-US" sz="1400" dirty="0" smtClean="0"/>
              <a:t>Ask</a:t>
            </a:r>
            <a:r>
              <a:rPr lang="en-US" sz="1400" dirty="0"/>
              <a:t>, </a:t>
            </a:r>
            <a:r>
              <a:rPr lang="en-US" sz="1400" i="1" dirty="0" smtClean="0"/>
              <a:t>What </a:t>
            </a:r>
            <a:r>
              <a:rPr lang="en-US" sz="1400" i="1" dirty="0"/>
              <a:t>will happen if you </a:t>
            </a:r>
            <a:r>
              <a:rPr lang="en-US" sz="1400" i="1" dirty="0" smtClean="0"/>
              <a:t>stop the </a:t>
            </a:r>
            <a:r>
              <a:rPr lang="en-US" sz="1400" i="1" dirty="0"/>
              <a:t>behaviors that </a:t>
            </a:r>
            <a:r>
              <a:rPr lang="en-US" sz="1400" i="1" dirty="0">
                <a:solidFill>
                  <a:srgbClr val="0000FF"/>
                </a:solidFill>
              </a:rPr>
              <a:t>advance</a:t>
            </a:r>
            <a:r>
              <a:rPr lang="en-US" sz="1400" i="1" dirty="0"/>
              <a:t> your goal? </a:t>
            </a:r>
            <a:r>
              <a:rPr lang="en-US" sz="1400" i="1" dirty="0" smtClean="0"/>
              <a:t> What </a:t>
            </a:r>
            <a:r>
              <a:rPr lang="en-US" sz="1400" i="1" dirty="0"/>
              <a:t>might people </a:t>
            </a:r>
            <a:r>
              <a:rPr lang="en-US" sz="1400" i="1" dirty="0" smtClean="0"/>
              <a:t>say or what will happen to those around you?</a:t>
            </a:r>
            <a:endParaRPr lang="en-US" sz="1400" dirty="0"/>
          </a:p>
          <a:p>
            <a:r>
              <a:rPr lang="en-US" sz="1400" dirty="0"/>
              <a:t>Ask</a:t>
            </a:r>
            <a:r>
              <a:rPr lang="en-US" sz="1400" dirty="0" smtClean="0"/>
              <a:t>, </a:t>
            </a:r>
            <a:r>
              <a:rPr lang="en-US" sz="1400" i="1" dirty="0" smtClean="0"/>
              <a:t>“</a:t>
            </a:r>
            <a:r>
              <a:rPr lang="en-US" sz="1400" i="1" dirty="0"/>
              <a:t>What will happen if you </a:t>
            </a:r>
            <a:r>
              <a:rPr lang="en-US" sz="1400" i="1" dirty="0" smtClean="0"/>
              <a:t>stop the </a:t>
            </a:r>
            <a:r>
              <a:rPr lang="en-US" sz="1400" i="1" dirty="0"/>
              <a:t>behaviors that </a:t>
            </a:r>
            <a:r>
              <a:rPr lang="en-US" sz="1400" i="1" dirty="0">
                <a:solidFill>
                  <a:srgbClr val="0000FF"/>
                </a:solidFill>
              </a:rPr>
              <a:t>undermine</a:t>
            </a:r>
            <a:r>
              <a:rPr lang="en-US" sz="1400" i="1" dirty="0"/>
              <a:t> your goal?” </a:t>
            </a:r>
            <a:r>
              <a:rPr lang="en-US" sz="1400" i="1" dirty="0" smtClean="0"/>
              <a:t> What </a:t>
            </a:r>
            <a:r>
              <a:rPr lang="en-US" sz="1400" i="1" dirty="0"/>
              <a:t>might people say </a:t>
            </a:r>
            <a:r>
              <a:rPr lang="en-US" sz="1400" i="1" dirty="0" smtClean="0"/>
              <a:t>or what </a:t>
            </a:r>
            <a:r>
              <a:rPr lang="en-US" sz="1400" i="1" dirty="0"/>
              <a:t>will happen to those around you</a:t>
            </a:r>
            <a:r>
              <a:rPr lang="en-US" sz="1400" i="1" dirty="0" smtClean="0"/>
              <a:t>?</a:t>
            </a:r>
          </a:p>
          <a:p>
            <a:endParaRPr lang="en-US" sz="1400" i="1" dirty="0"/>
          </a:p>
          <a:p>
            <a:pPr marL="0" lvl="0" indent="0" algn="ctr">
              <a:buNone/>
            </a:pPr>
            <a:r>
              <a:rPr lang="en-US" sz="1400" dirty="0" smtClean="0"/>
              <a:t>[ Pixies: </a:t>
            </a:r>
            <a:r>
              <a:rPr lang="en-US" sz="1400" dirty="0"/>
              <a:t>listen for </a:t>
            </a:r>
            <a:r>
              <a:rPr lang="en-US" sz="1400" dirty="0" smtClean="0"/>
              <a:t>competing </a:t>
            </a:r>
            <a:r>
              <a:rPr lang="en-US" sz="1400" dirty="0"/>
              <a:t>commitments, assumptions, </a:t>
            </a:r>
            <a:r>
              <a:rPr lang="en-US" sz="1400" dirty="0" smtClean="0"/>
              <a:t>and beliefs held by the listener as the interview proceeds ] 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92" y="0"/>
            <a:ext cx="2920308" cy="9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9157"/>
            <a:ext cx="4038600" cy="382788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 smtClean="0"/>
              <a:t>The Listener Role</a:t>
            </a:r>
          </a:p>
          <a:p>
            <a:r>
              <a:rPr lang="en-US" sz="1600" dirty="0"/>
              <a:t>Now “Listen to your Pixies” without responding. The Pixies job is to chatter empathetically and imaginatively about your competing commitments. </a:t>
            </a:r>
            <a:endParaRPr lang="en-US" sz="1600" dirty="0" smtClean="0"/>
          </a:p>
          <a:p>
            <a:r>
              <a:rPr lang="en-US" sz="1600" dirty="0" smtClean="0"/>
              <a:t>They </a:t>
            </a:r>
            <a:r>
              <a:rPr lang="en-US" sz="1600" dirty="0"/>
              <a:t>invite you to look into the </a:t>
            </a:r>
            <a:r>
              <a:rPr lang="en-US" sz="1600" i="1" dirty="0"/>
              <a:t>fun house mirror</a:t>
            </a:r>
            <a:r>
              <a:rPr lang="en-US" sz="1600" dirty="0"/>
              <a:t>. They represent your inner </a:t>
            </a:r>
            <a:r>
              <a:rPr lang="en-US" sz="1600" dirty="0" smtClean="0"/>
              <a:t>voices, the </a:t>
            </a:r>
            <a:r>
              <a:rPr lang="en-US" sz="1600" i="1" dirty="0" smtClean="0"/>
              <a:t>raucous committee </a:t>
            </a:r>
            <a:r>
              <a:rPr lang="en-US" sz="1600" dirty="0" smtClean="0"/>
              <a:t>in your head.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“Listener” will stand or sit with a</a:t>
            </a:r>
            <a:r>
              <a:rPr lang="en-US" sz="1600" dirty="0" smtClean="0"/>
              <a:t> Pixie on either side, slightly behind you just out of sight.</a:t>
            </a:r>
          </a:p>
          <a:p>
            <a:pPr lvl="0"/>
            <a:r>
              <a:rPr lang="en-US" sz="1600" dirty="0"/>
              <a:t>Close your eyes try to follow as the Pixies’ </a:t>
            </a:r>
            <a:r>
              <a:rPr lang="en-US" sz="1600" dirty="0" smtClean="0"/>
              <a:t>mischievous chatter. Don’t </a:t>
            </a:r>
            <a:r>
              <a:rPr lang="en-US" sz="1600" dirty="0"/>
              <a:t>expect them </a:t>
            </a:r>
            <a:r>
              <a:rPr lang="en-US" sz="1600" dirty="0" smtClean="0"/>
              <a:t>to agree or </a:t>
            </a:r>
            <a:r>
              <a:rPr lang="en-US" sz="1600" dirty="0"/>
              <a:t>offer practical </a:t>
            </a:r>
            <a:r>
              <a:rPr lang="en-US" sz="1600" dirty="0" smtClean="0"/>
              <a:t>advice.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9157"/>
            <a:ext cx="4164734" cy="369362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3800" b="1" dirty="0"/>
              <a:t>The Pixies </a:t>
            </a:r>
            <a:r>
              <a:rPr lang="en-US" sz="3800" b="1" dirty="0" smtClean="0"/>
              <a:t>Role </a:t>
            </a:r>
            <a:r>
              <a:rPr lang="en-US" sz="3800" dirty="0" smtClean="0"/>
              <a:t>has three elements: </a:t>
            </a:r>
          </a:p>
          <a:p>
            <a:pPr marL="0" lvl="0" indent="0">
              <a:buNone/>
            </a:pP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Explore playfully </a:t>
            </a:r>
            <a:r>
              <a:rPr lang="en-US" sz="3800" dirty="0"/>
              <a:t>hidden assumptions that may lurk </a:t>
            </a:r>
            <a:r>
              <a:rPr lang="en-US" sz="3800" dirty="0" smtClean="0"/>
              <a:t>unexamined (use “Yes, and..”</a:t>
            </a:r>
            <a:r>
              <a:rPr lang="en-US" sz="4000" dirty="0"/>
              <a:t> </a:t>
            </a:r>
            <a:r>
              <a:rPr lang="en-US" sz="4000" dirty="0" smtClean="0"/>
              <a:t>mischievous</a:t>
            </a:r>
            <a:r>
              <a:rPr lang="en-US" sz="3800" dirty="0" smtClean="0"/>
              <a:t> build on each other’s thoughts)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Imagine out loud </a:t>
            </a:r>
            <a:r>
              <a:rPr lang="en-US" sz="3800" dirty="0"/>
              <a:t>what would be possible if </a:t>
            </a:r>
            <a:r>
              <a:rPr lang="en-US" sz="3800" dirty="0" smtClean="0"/>
              <a:t>an assumption </a:t>
            </a:r>
            <a:r>
              <a:rPr lang="en-US" sz="3800" dirty="0"/>
              <a:t>was partially or wholly </a:t>
            </a:r>
            <a:r>
              <a:rPr lang="en-US" sz="3800" dirty="0" smtClean="0"/>
              <a:t>wrong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Chatter as if you were </a:t>
            </a:r>
            <a:r>
              <a:rPr lang="en-US" sz="3800" i="1" dirty="0" smtClean="0"/>
              <a:t>walking in the shoes or sitting on the shoulder</a:t>
            </a:r>
            <a:r>
              <a:rPr lang="en-US" sz="3800" dirty="0" smtClean="0"/>
              <a:t> of the Listener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900" dirty="0" smtClean="0"/>
              <a:t>After six </a:t>
            </a:r>
            <a:r>
              <a:rPr lang="en-US" sz="2900" dirty="0"/>
              <a:t>minutes the L</a:t>
            </a:r>
            <a:r>
              <a:rPr lang="en-US" sz="2900" dirty="0" smtClean="0"/>
              <a:t>istener shares </a:t>
            </a:r>
            <a:r>
              <a:rPr lang="en-US" sz="2900" dirty="0"/>
              <a:t>what they </a:t>
            </a:r>
            <a:r>
              <a:rPr lang="en-US" sz="2900" dirty="0" smtClean="0"/>
              <a:t>gained from the Pixie chatter [</a:t>
            </a:r>
            <a:r>
              <a:rPr lang="en-US" sz="2900" dirty="0"/>
              <a:t>3</a:t>
            </a:r>
            <a:r>
              <a:rPr lang="en-US" sz="2900" dirty="0" smtClean="0"/>
              <a:t> minutes]. Then, </a:t>
            </a:r>
            <a:r>
              <a:rPr lang="en-US" sz="2900" dirty="0"/>
              <a:t>g</a:t>
            </a:r>
            <a:r>
              <a:rPr lang="en-US" sz="2900" dirty="0" smtClean="0"/>
              <a:t>o on to the next person and switch Pixie roles.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7595"/>
            <a:ext cx="8229600" cy="68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Talking with Pixies</a:t>
            </a:r>
            <a:br>
              <a:rPr lang="en-US" sz="4000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Identify </a:t>
            </a:r>
            <a:r>
              <a:rPr lang="en-US" sz="2000" b="1" dirty="0">
                <a:solidFill>
                  <a:srgbClr val="0000FF"/>
                </a:solidFill>
              </a:rPr>
              <a:t>beliefs &amp;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assumptions </a:t>
            </a:r>
            <a:r>
              <a:rPr lang="en-US" sz="2000" b="1" dirty="0" smtClean="0">
                <a:solidFill>
                  <a:srgbClr val="0000FF"/>
                </a:solidFill>
              </a:rPr>
              <a:t>that may </a:t>
            </a:r>
            <a:r>
              <a:rPr lang="en-US" sz="2000" b="1" dirty="0">
                <a:solidFill>
                  <a:srgbClr val="0000FF"/>
                </a:solidFill>
              </a:rPr>
              <a:t>limit your progress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92" y="0"/>
            <a:ext cx="2920308" cy="9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9018" y="1200151"/>
            <a:ext cx="3766556" cy="320186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114300" indent="-457200">
              <a:buNone/>
            </a:pPr>
            <a:r>
              <a:rPr lang="en-US" sz="2400" b="1" dirty="0" smtClean="0"/>
              <a:t>Right Ear </a:t>
            </a:r>
            <a:r>
              <a:rPr lang="en-US" sz="2400" b="1" dirty="0" smtClean="0">
                <a:solidFill>
                  <a:srgbClr val="0000FF"/>
                </a:solidFill>
              </a:rPr>
              <a:t>Protector</a:t>
            </a:r>
            <a:r>
              <a:rPr lang="en-US" sz="2400" b="1" dirty="0" smtClean="0"/>
              <a:t> Pixie</a:t>
            </a:r>
            <a:endParaRPr lang="en-US" sz="1800" dirty="0"/>
          </a:p>
          <a:p>
            <a:pPr marL="457200" indent="-457200"/>
            <a:r>
              <a:rPr lang="en-US" sz="1800" dirty="0" smtClean="0"/>
              <a:t>Show </a:t>
            </a:r>
            <a:r>
              <a:rPr lang="en-US" sz="1800" dirty="0"/>
              <a:t>the wisdom of the maintaining multiple commitments.  </a:t>
            </a:r>
            <a:endParaRPr lang="en-US" sz="1800" dirty="0" smtClean="0"/>
          </a:p>
          <a:p>
            <a:pPr marL="457200" indent="-457200"/>
            <a:r>
              <a:rPr lang="en-US" sz="1800" dirty="0" smtClean="0"/>
              <a:t>Reveal </a:t>
            </a:r>
            <a:r>
              <a:rPr lang="en-US" sz="1800" dirty="0"/>
              <a:t>the rationale why a </a:t>
            </a:r>
            <a:r>
              <a:rPr lang="en-US" sz="1800" i="1" dirty="0"/>
              <a:t>play it safe</a:t>
            </a:r>
            <a:r>
              <a:rPr lang="en-US" sz="1800" dirty="0"/>
              <a:t> course of action is fundamental for the well being of the person.  </a:t>
            </a:r>
            <a:endParaRPr lang="en-US" sz="1800" dirty="0" smtClean="0"/>
          </a:p>
          <a:p>
            <a:pPr marL="457200" indent="-457200"/>
            <a:r>
              <a:rPr lang="en-US" sz="1800" i="1" dirty="0" smtClean="0"/>
              <a:t>Risks are risky!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0152"/>
            <a:ext cx="3901037" cy="3201862"/>
          </a:xfrm>
          <a:ln>
            <a:solidFill>
              <a:srgbClr val="4F81BD"/>
            </a:solidFill>
          </a:ln>
        </p:spPr>
        <p:txBody>
          <a:bodyPr>
            <a:normAutofit fontScale="62500" lnSpcReduction="20000"/>
          </a:bodyPr>
          <a:lstStyle/>
          <a:p>
            <a:pPr marL="114300" indent="-457200">
              <a:lnSpc>
                <a:spcPct val="120000"/>
              </a:lnSpc>
              <a:buNone/>
            </a:pPr>
            <a:r>
              <a:rPr lang="en-US" sz="3800" b="1" dirty="0"/>
              <a:t>Left Ear </a:t>
            </a:r>
            <a:r>
              <a:rPr lang="en-US" sz="3800" b="1" dirty="0" smtClean="0">
                <a:solidFill>
                  <a:srgbClr val="0000FF"/>
                </a:solidFill>
              </a:rPr>
              <a:t>Innovator</a:t>
            </a:r>
            <a:r>
              <a:rPr lang="en-US" sz="3800" b="1" dirty="0" smtClean="0"/>
              <a:t> Pixie</a:t>
            </a:r>
            <a:endParaRPr lang="en-US" sz="3800" dirty="0" smtClean="0"/>
          </a:p>
          <a:p>
            <a:pPr marL="571500" indent="-457200">
              <a:lnSpc>
                <a:spcPct val="120000"/>
              </a:lnSpc>
            </a:pPr>
            <a:r>
              <a:rPr lang="en-US" sz="2900" dirty="0" smtClean="0"/>
              <a:t>Show </a:t>
            </a:r>
            <a:r>
              <a:rPr lang="en-US" sz="2900" dirty="0"/>
              <a:t>what is possible if behaviors that undermine </a:t>
            </a:r>
            <a:r>
              <a:rPr lang="en-US" sz="2900" dirty="0" smtClean="0"/>
              <a:t>the goal </a:t>
            </a:r>
            <a:r>
              <a:rPr lang="en-US" sz="2900" dirty="0"/>
              <a:t>are </a:t>
            </a:r>
            <a:r>
              <a:rPr lang="en-US" sz="2900" dirty="0" smtClean="0"/>
              <a:t>stopped.</a:t>
            </a:r>
          </a:p>
          <a:p>
            <a:pPr marL="571500" indent="-457200">
              <a:lnSpc>
                <a:spcPct val="120000"/>
              </a:lnSpc>
            </a:pPr>
            <a:r>
              <a:rPr lang="en-US" sz="2900" dirty="0" smtClean="0"/>
              <a:t>Show that </a:t>
            </a:r>
            <a:r>
              <a:rPr lang="en-US" sz="2900" dirty="0"/>
              <a:t>your worries are unfounded or no longer relevant</a:t>
            </a:r>
            <a:r>
              <a:rPr lang="en-US" sz="2900" dirty="0" smtClean="0"/>
              <a:t>.  </a:t>
            </a:r>
          </a:p>
          <a:p>
            <a:pPr marL="571500" indent="-457200">
              <a:lnSpc>
                <a:spcPct val="120000"/>
              </a:lnSpc>
            </a:pPr>
            <a:r>
              <a:rPr lang="en-US" sz="2900" dirty="0" smtClean="0"/>
              <a:t>Reveal </a:t>
            </a:r>
            <a:r>
              <a:rPr lang="en-US" sz="2900" dirty="0"/>
              <a:t>the new growth that </a:t>
            </a:r>
            <a:r>
              <a:rPr lang="en-US" sz="2900" dirty="0" smtClean="0"/>
              <a:t>is possible by </a:t>
            </a:r>
            <a:r>
              <a:rPr lang="en-US" sz="2900" dirty="0"/>
              <a:t>reexamining assumptions and by fully committing to a vital </a:t>
            </a:r>
            <a:r>
              <a:rPr lang="en-US" sz="2900" dirty="0" smtClean="0"/>
              <a:t>goal.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7595"/>
            <a:ext cx="8229600" cy="68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More on the Pixie Role</a:t>
            </a:r>
            <a:br>
              <a:rPr lang="en-US" sz="4000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Identify </a:t>
            </a:r>
            <a:r>
              <a:rPr lang="en-US" sz="2000" b="1" dirty="0">
                <a:solidFill>
                  <a:srgbClr val="0000FF"/>
                </a:solidFill>
              </a:rPr>
              <a:t>beliefs </a:t>
            </a:r>
            <a:r>
              <a:rPr lang="en-US" sz="2000" b="1" dirty="0" smtClean="0">
                <a:solidFill>
                  <a:srgbClr val="0000FF"/>
                </a:solidFill>
              </a:rPr>
              <a:t>&amp; assumptions that may </a:t>
            </a:r>
            <a:r>
              <a:rPr lang="en-US" sz="2000" b="1" dirty="0">
                <a:solidFill>
                  <a:srgbClr val="0000FF"/>
                </a:solidFill>
              </a:rPr>
              <a:t>limit your progress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92" y="0"/>
            <a:ext cx="2920308" cy="985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4363799"/>
            <a:ext cx="8028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Be loving yet mischievously </a:t>
            </a:r>
            <a:r>
              <a:rPr lang="en-US" sz="2800" b="1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provocative </a:t>
            </a:r>
          </a:p>
          <a:p>
            <a:pPr algn="ctr"/>
            <a:r>
              <a:rPr lang="en-US" sz="1600" b="1" dirty="0" smtClean="0">
                <a:latin typeface="Bradley Hand Bold"/>
                <a:cs typeface="Bradley Hand Bold"/>
              </a:rPr>
              <a:t>Switch roles spontaneously if you are stuck or bored!</a:t>
            </a:r>
            <a:endParaRPr lang="en-US" sz="1600" b="1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65478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213" r="10213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2630" r="12630"/>
          <a:stretch>
            <a:fillRect/>
          </a:stretch>
        </p:blipFill>
        <p:spPr/>
      </p:pic>
      <p:sp>
        <p:nvSpPr>
          <p:cNvPr id="8" name="Rounded Rectangular Callout 7"/>
          <p:cNvSpPr/>
          <p:nvPr/>
        </p:nvSpPr>
        <p:spPr>
          <a:xfrm>
            <a:off x="3284271" y="4152428"/>
            <a:ext cx="3297100" cy="712287"/>
          </a:xfrm>
          <a:prstGeom prst="wedgeRoundRectCallout">
            <a:avLst>
              <a:gd name="adj1" fmla="val -76450"/>
              <a:gd name="adj2" fmla="val -237782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Listener </a:t>
            </a:r>
            <a:r>
              <a:rPr lang="en-US" dirty="0" smtClean="0"/>
              <a:t>invites Pixie Chatter</a:t>
            </a:r>
            <a:endParaRPr lang="en-US" dirty="0" smtClean="0"/>
          </a:p>
          <a:p>
            <a:pPr algn="ctr"/>
            <a:r>
              <a:rPr lang="en-US" sz="1200" dirty="0" smtClean="0">
                <a:latin typeface="Bradley Hand Bold"/>
                <a:cs typeface="Bradley Hand Bold"/>
              </a:rPr>
              <a:t>Take in the raucous committee in your head</a:t>
            </a:r>
            <a:endParaRPr lang="en-US" sz="1200" dirty="0">
              <a:latin typeface="Bradley Hand Bold"/>
              <a:cs typeface="Bradley Hand Bold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375658"/>
            <a:ext cx="3146073" cy="630053"/>
          </a:xfrm>
          <a:prstGeom prst="wedgeRoundRectCallout">
            <a:avLst>
              <a:gd name="adj1" fmla="val 24717"/>
              <a:gd name="adj2" fmla="val 13656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Innovator </a:t>
            </a:r>
            <a:r>
              <a:rPr lang="en-US" dirty="0" smtClean="0"/>
              <a:t>Pixie  </a:t>
            </a:r>
            <a:r>
              <a:rPr lang="en-US" sz="1600" dirty="0" smtClean="0"/>
              <a:t>[</a:t>
            </a:r>
            <a:r>
              <a:rPr lang="en-US" sz="1600" dirty="0" smtClean="0"/>
              <a:t>left ear</a:t>
            </a:r>
            <a:r>
              <a:rPr lang="en-US" sz="1600" dirty="0" smtClean="0"/>
              <a:t>]</a:t>
            </a:r>
          </a:p>
          <a:p>
            <a:pPr algn="ctr"/>
            <a:r>
              <a:rPr lang="en-US" sz="1400" dirty="0" smtClean="0">
                <a:latin typeface="Bradley Hand Bold"/>
                <a:cs typeface="Bradley Hand Bold"/>
              </a:rPr>
              <a:t>Nothing ventured nothing gained</a:t>
            </a:r>
            <a:endParaRPr lang="en-US" sz="1050" dirty="0">
              <a:latin typeface="Bradley Hand Bold"/>
              <a:cs typeface="Bradley Hand Bold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648199" y="341370"/>
            <a:ext cx="3652923" cy="630053"/>
          </a:xfrm>
          <a:prstGeom prst="wedgeRoundRectCallout">
            <a:avLst>
              <a:gd name="adj1" fmla="val -35263"/>
              <a:gd name="adj2" fmla="val 1117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</a:t>
            </a:r>
            <a:r>
              <a:rPr lang="en-US" dirty="0" smtClean="0"/>
              <a:t>Pixie  </a:t>
            </a:r>
            <a:r>
              <a:rPr lang="en-US" sz="1600" dirty="0" smtClean="0"/>
              <a:t>[</a:t>
            </a:r>
            <a:r>
              <a:rPr lang="en-US" sz="1600" dirty="0" smtClean="0"/>
              <a:t>right ear</a:t>
            </a:r>
            <a:r>
              <a:rPr lang="en-US" sz="1600" dirty="0" smtClean="0"/>
              <a:t>]</a:t>
            </a:r>
          </a:p>
          <a:p>
            <a:pPr algn="ctr"/>
            <a:r>
              <a:rPr lang="en-US" sz="1400" dirty="0" smtClean="0">
                <a:latin typeface="Bradley Hand Bold"/>
                <a:cs typeface="Bradley Hand Bold"/>
              </a:rPr>
              <a:t>Maintain all your commitments</a:t>
            </a:r>
            <a:r>
              <a:rPr lang="en-US" sz="1400" dirty="0" smtClean="0">
                <a:latin typeface="Bradley Hand Bold"/>
                <a:cs typeface="Bradley Hand Bold"/>
              </a:rPr>
              <a:t> </a:t>
            </a:r>
            <a:endParaRPr lang="en-US" sz="1400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61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695</Words>
  <Application>Microsoft Macintosh PowerPoint</Application>
  <PresentationFormat>On-screen Show (16:9)</PresentationFormat>
  <Paragraphs>62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Steps and Schedule Talking with Pixies Identify beliefs &amp; assumptions that may limit your progress </vt:lpstr>
      <vt:lpstr>Talking with Pixies Identify beliefs &amp; assumptions that may limit your progress</vt:lpstr>
      <vt:lpstr>Talking with Pixies Identify beliefs &amp; assumptions that may limit your progress </vt:lpstr>
      <vt:lpstr>More on the Pixie Role Identify beliefs &amp; assumptions that may limit your progress </vt:lpstr>
      <vt:lpstr>PowerPoint Presentation</vt:lpstr>
    </vt:vector>
  </TitlesOfParts>
  <Manager/>
  <Company>Social Invention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McCandless</dc:creator>
  <cp:keywords/>
  <dc:description/>
  <cp:lastModifiedBy>Keith McCandless</cp:lastModifiedBy>
  <cp:revision>22</cp:revision>
  <cp:lastPrinted>2016-10-16T01:40:46Z</cp:lastPrinted>
  <dcterms:created xsi:type="dcterms:W3CDTF">2015-11-25T20:42:35Z</dcterms:created>
  <dcterms:modified xsi:type="dcterms:W3CDTF">2016-10-31T18:39:46Z</dcterms:modified>
  <cp:category/>
</cp:coreProperties>
</file>